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70" r:id="rId8"/>
    <p:sldId id="271" r:id="rId9"/>
    <p:sldId id="272" r:id="rId10"/>
    <p:sldId id="273" r:id="rId11"/>
    <p:sldId id="275" r:id="rId12"/>
    <p:sldId id="274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456" y="-9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226A9-4550-4433-A8B4-6897B2567BF7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661A6C-5C66-4FA9-AA9E-509CF5D64B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226A9-4550-4433-A8B4-6897B2567BF7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661A6C-5C66-4FA9-AA9E-509CF5D64B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226A9-4550-4433-A8B4-6897B2567BF7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661A6C-5C66-4FA9-AA9E-509CF5D64B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226A9-4550-4433-A8B4-6897B2567BF7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661A6C-5C66-4FA9-AA9E-509CF5D64B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226A9-4550-4433-A8B4-6897B2567BF7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661A6C-5C66-4FA9-AA9E-509CF5D64B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226A9-4550-4433-A8B4-6897B2567BF7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661A6C-5C66-4FA9-AA9E-509CF5D64B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226A9-4550-4433-A8B4-6897B2567BF7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661A6C-5C66-4FA9-AA9E-509CF5D64B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226A9-4550-4433-A8B4-6897B2567BF7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661A6C-5C66-4FA9-AA9E-509CF5D64B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226A9-4550-4433-A8B4-6897B2567BF7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661A6C-5C66-4FA9-AA9E-509CF5D64B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226A9-4550-4433-A8B4-6897B2567BF7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661A6C-5C66-4FA9-AA9E-509CF5D64B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226A9-4550-4433-A8B4-6897B2567BF7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661A6C-5C66-4FA9-AA9E-509CF5D64B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EA226A9-4550-4433-A8B4-6897B2567BF7}" type="datetimeFigureOut">
              <a:rPr lang="ru-RU" smtClean="0"/>
              <a:pPr/>
              <a:t>17.04.2017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2661A6C-5C66-4FA9-AA9E-509CF5D64B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2928934"/>
            <a:ext cx="7406640" cy="1571636"/>
          </a:xfrm>
        </p:spPr>
        <p:txBody>
          <a:bodyPr>
            <a:normAutofit fontScale="92500" lnSpcReduction="10000"/>
          </a:bodyPr>
          <a:lstStyle/>
          <a:p>
            <a:endParaRPr lang="ru-RU" sz="2400" dirty="0" smtClean="0">
              <a:solidFill>
                <a:schemeClr val="tx1"/>
              </a:solidFill>
            </a:endParaRPr>
          </a:p>
          <a:p>
            <a:endParaRPr lang="ru-RU" sz="2400" dirty="0" smtClean="0">
              <a:solidFill>
                <a:schemeClr val="tx1"/>
              </a:solidFill>
            </a:endParaRPr>
          </a:p>
          <a:p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Крамаренко Н.Е.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http://ped-kopilka.ru/upload/blogs2/2016/3/26168_39e1f7d6cd5d621514f64d4d9052f0a8.png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0"/>
            <a:ext cx="8100392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90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848872" cy="666936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FF0000"/>
                </a:solidFill>
                <a:effectLst/>
                <a:latin typeface="Book Antiqua" panose="02040602050305030304" pitchFamily="18" charset="0"/>
                <a:ea typeface="Times New Roman"/>
                <a:cs typeface="Times New Roman"/>
              </a:rPr>
              <a:t>Цель</a:t>
            </a:r>
            <a:r>
              <a:rPr lang="ru-RU" sz="2800" b="1" dirty="0">
                <a:solidFill>
                  <a:srgbClr val="FF0000"/>
                </a:solidFill>
                <a:effectLst/>
                <a:latin typeface="Book Antiqua" panose="02040602050305030304" pitchFamily="18" charset="0"/>
                <a:ea typeface="Times New Roman"/>
                <a:cs typeface="Times New Roman"/>
              </a:rPr>
              <a:t>:</a:t>
            </a:r>
            <a:r>
              <a:rPr lang="ru-RU" sz="2800" b="1" dirty="0">
                <a:solidFill>
                  <a:srgbClr val="0070C0"/>
                </a:solidFill>
                <a:effectLst/>
                <a:latin typeface="Book Antiqua" panose="02040602050305030304" pitchFamily="18" charset="0"/>
                <a:ea typeface="Times New Roman"/>
                <a:cs typeface="Times New Roman"/>
              </a:rPr>
              <a:t> организация внеурочной деятельности младших школьников в форме конкурса ребусов</a:t>
            </a:r>
            <a:br>
              <a:rPr lang="ru-RU" sz="2800" b="1" dirty="0">
                <a:solidFill>
                  <a:srgbClr val="0070C0"/>
                </a:solidFill>
                <a:effectLst/>
                <a:latin typeface="Book Antiqua" panose="02040602050305030304" pitchFamily="18" charset="0"/>
                <a:ea typeface="Times New Roman"/>
                <a:cs typeface="Times New Roman"/>
              </a:rPr>
            </a:br>
            <a:r>
              <a:rPr lang="ru-RU" sz="2800" b="1" dirty="0">
                <a:solidFill>
                  <a:srgbClr val="FF0000"/>
                </a:solidFill>
                <a:effectLst/>
                <a:latin typeface="Book Antiqua" panose="02040602050305030304" pitchFamily="18" charset="0"/>
                <a:ea typeface="Times New Roman"/>
                <a:cs typeface="Times New Roman"/>
              </a:rPr>
              <a:t>Задачи: </a:t>
            </a:r>
            <a:r>
              <a:rPr lang="ru-RU" sz="2800" b="1" dirty="0">
                <a:solidFill>
                  <a:srgbClr val="0070C0"/>
                </a:solidFill>
                <a:effectLst/>
                <a:latin typeface="Book Antiqua" panose="02040602050305030304" pitchFamily="18" charset="0"/>
                <a:ea typeface="Times New Roman"/>
                <a:cs typeface="Times New Roman"/>
              </a:rPr>
              <a:t>закрепить знания детей о весенних месяцах, признаках весны и весенних праздниках,</a:t>
            </a:r>
            <a:br>
              <a:rPr lang="ru-RU" sz="2800" b="1" dirty="0">
                <a:solidFill>
                  <a:srgbClr val="0070C0"/>
                </a:solidFill>
                <a:effectLst/>
                <a:latin typeface="Book Antiqua" panose="02040602050305030304" pitchFamily="18" charset="0"/>
                <a:ea typeface="Times New Roman"/>
                <a:cs typeface="Times New Roman"/>
              </a:rPr>
            </a:br>
            <a:r>
              <a:rPr lang="ru-RU" sz="2800" b="1" dirty="0">
                <a:solidFill>
                  <a:srgbClr val="0070C0"/>
                </a:solidFill>
                <a:effectLst/>
                <a:latin typeface="Book Antiqua" panose="02040602050305030304" pitchFamily="18" charset="0"/>
                <a:ea typeface="Times New Roman"/>
                <a:cs typeface="Times New Roman"/>
              </a:rPr>
              <a:t>познакомить с пословицами о весне, </a:t>
            </a:r>
            <a:br>
              <a:rPr lang="ru-RU" sz="2800" b="1" dirty="0">
                <a:solidFill>
                  <a:srgbClr val="0070C0"/>
                </a:solidFill>
                <a:effectLst/>
                <a:latin typeface="Book Antiqua" panose="02040602050305030304" pitchFamily="18" charset="0"/>
                <a:ea typeface="Times New Roman"/>
                <a:cs typeface="Times New Roman"/>
              </a:rPr>
            </a:br>
            <a:r>
              <a:rPr lang="ru-RU" sz="2800" b="1" dirty="0">
                <a:solidFill>
                  <a:srgbClr val="0070C0"/>
                </a:solidFill>
                <a:effectLst/>
                <a:latin typeface="Book Antiqua" panose="02040602050305030304" pitchFamily="18" charset="0"/>
                <a:ea typeface="Times New Roman"/>
                <a:cs typeface="Times New Roman"/>
              </a:rPr>
              <a:t>формировать интерес к творчеству детских поэтов, </a:t>
            </a:r>
            <a:br>
              <a:rPr lang="ru-RU" sz="2800" b="1" dirty="0">
                <a:solidFill>
                  <a:srgbClr val="0070C0"/>
                </a:solidFill>
                <a:effectLst/>
                <a:latin typeface="Book Antiqua" panose="02040602050305030304" pitchFamily="18" charset="0"/>
                <a:ea typeface="Times New Roman"/>
                <a:cs typeface="Times New Roman"/>
              </a:rPr>
            </a:br>
            <a:r>
              <a:rPr lang="ru-RU" sz="2800" b="1" dirty="0">
                <a:solidFill>
                  <a:srgbClr val="0070C0"/>
                </a:solidFill>
                <a:effectLst/>
                <a:latin typeface="Book Antiqua" panose="02040602050305030304" pitchFamily="18" charset="0"/>
                <a:ea typeface="Times New Roman"/>
                <a:cs typeface="Times New Roman"/>
              </a:rPr>
              <a:t>расширять кругозор детей, </a:t>
            </a:r>
            <a:br>
              <a:rPr lang="ru-RU" sz="2800" b="1" dirty="0">
                <a:solidFill>
                  <a:srgbClr val="0070C0"/>
                </a:solidFill>
                <a:effectLst/>
                <a:latin typeface="Book Antiqua" panose="02040602050305030304" pitchFamily="18" charset="0"/>
                <a:ea typeface="Times New Roman"/>
                <a:cs typeface="Times New Roman"/>
              </a:rPr>
            </a:br>
            <a:r>
              <a:rPr lang="ru-RU" sz="2800" b="1" dirty="0">
                <a:solidFill>
                  <a:srgbClr val="0070C0"/>
                </a:solidFill>
                <a:effectLst/>
                <a:latin typeface="Book Antiqua" panose="02040602050305030304" pitchFamily="18" charset="0"/>
                <a:ea typeface="Times New Roman"/>
                <a:cs typeface="Times New Roman"/>
              </a:rPr>
              <a:t>развивать логическое мышление, воображение.</a:t>
            </a:r>
            <a:r>
              <a:rPr lang="ru-RU" sz="2800" b="1" dirty="0">
                <a:solidFill>
                  <a:srgbClr val="0070C0"/>
                </a:solidFill>
                <a:effectLst/>
                <a:latin typeface="Book Antiqua" panose="02040602050305030304" pitchFamily="18" charset="0"/>
                <a:ea typeface="Calibri"/>
                <a:cs typeface="Times New Roman"/>
              </a:rPr>
              <a:t/>
            </a:r>
            <a:br>
              <a:rPr lang="ru-RU" sz="2800" b="1" dirty="0">
                <a:solidFill>
                  <a:srgbClr val="0070C0"/>
                </a:solidFill>
                <a:effectLst/>
                <a:latin typeface="Book Antiqua" panose="02040602050305030304" pitchFamily="18" charset="0"/>
                <a:ea typeface="Calibri"/>
                <a:cs typeface="Times New Roman"/>
              </a:rPr>
            </a:br>
            <a:endParaRPr lang="ru-RU" sz="2800" b="1" dirty="0">
              <a:solidFill>
                <a:srgbClr val="0070C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34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365760" lvl="0" indent="-283464">
              <a:lnSpc>
                <a:spcPct val="115000"/>
              </a:lnSpc>
              <a:spcBef>
                <a:spcPts val="600"/>
              </a:spcBef>
              <a:spcAft>
                <a:spcPts val="750"/>
              </a:spcAft>
            </a:pPr>
            <a:r>
              <a:rPr lang="ru-RU" sz="3700" b="1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Times New Roman"/>
                <a:cs typeface="Arial" panose="020B0604020202020204" pitchFamily="34" charset="0"/>
              </a:rPr>
              <a:t>Конкурс «Весенние месяцы»</a:t>
            </a:r>
            <a:r>
              <a:rPr lang="ru-RU" sz="3700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Calibri"/>
                <a:cs typeface="Arial" panose="020B0604020202020204" pitchFamily="34" charset="0"/>
              </a:rPr>
              <a:t/>
            </a:r>
            <a:br>
              <a:rPr lang="ru-RU" sz="3700" dirty="0">
                <a:solidFill>
                  <a:srgbClr val="FF0000"/>
                </a:solidFill>
                <a:effectLst/>
                <a:latin typeface="Trebuchet MS" panose="020B0603020202020204" pitchFamily="34" charset="0"/>
                <a:ea typeface="Calibri"/>
                <a:cs typeface="Arial" panose="020B0604020202020204" pitchFamily="34" charset="0"/>
              </a:rPr>
            </a:br>
            <a:endParaRPr lang="ru-RU" sz="3700" dirty="0">
              <a:solidFill>
                <a:srgbClr val="FF0000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43608" y="1124744"/>
            <a:ext cx="7890080" cy="5472608"/>
          </a:xfrm>
        </p:spPr>
        <p:txBody>
          <a:bodyPr>
            <a:normAutofit fontScale="92500" lnSpcReduction="20000"/>
          </a:bodyPr>
          <a:lstStyle/>
          <a:p>
            <a:pPr marL="82296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4500" dirty="0" smtClean="0">
                <a:solidFill>
                  <a:srgbClr val="0070C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За </a:t>
            </a:r>
            <a:r>
              <a:rPr lang="ru-RU" sz="4500" dirty="0">
                <a:solidFill>
                  <a:srgbClr val="0070C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каждый правильно отгаданный ребус – 1 балл,</a:t>
            </a:r>
            <a:br>
              <a:rPr lang="ru-RU" sz="4500" dirty="0">
                <a:solidFill>
                  <a:srgbClr val="0070C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</a:br>
            <a:r>
              <a:rPr lang="ru-RU" sz="4500" dirty="0">
                <a:solidFill>
                  <a:srgbClr val="0070C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За правильное соединение – 1 балл за каждый месяц,</a:t>
            </a:r>
            <a:br>
              <a:rPr lang="ru-RU" sz="4500" dirty="0">
                <a:solidFill>
                  <a:srgbClr val="0070C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</a:br>
            <a:r>
              <a:rPr lang="ru-RU" sz="4500" dirty="0">
                <a:solidFill>
                  <a:srgbClr val="0070C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За правильный порядок месяцев – 1 балл.</a:t>
            </a:r>
            <a:br>
              <a:rPr lang="ru-RU" sz="4500" dirty="0">
                <a:solidFill>
                  <a:srgbClr val="0070C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</a:br>
            <a:r>
              <a:rPr lang="ru-RU" sz="4500" dirty="0">
                <a:solidFill>
                  <a:srgbClr val="0070C0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Максимальное количество баллов – 10 </a:t>
            </a:r>
            <a:endParaRPr lang="ru-RU" sz="4500" dirty="0">
              <a:solidFill>
                <a:srgbClr val="0070C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947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http://ped-kopilka.ru/upload/blogs2/2016/3/26168_00e2f115bc2daa7df8661a065990e9a8.png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0"/>
            <a:ext cx="8100392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486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 descr="http://ped-kopilka.ru/upload/blogs2/2016/3/26168_0d22b4e200ed1ef1b1350f5b43123931.png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0"/>
            <a:ext cx="8100391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8820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 descr="http://ped-kopilka.ru/upload/blogs2/2016/3/26168_e51c8c1ea3763bd5070d4b98c1466626.png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0"/>
            <a:ext cx="8100392" cy="67413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77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43608" y="0"/>
            <a:ext cx="8100392" cy="6858000"/>
          </a:xfrm>
        </p:spPr>
        <p:txBody>
          <a:bodyPr>
            <a:normAutofit/>
          </a:bodyPr>
          <a:lstStyle/>
          <a:p>
            <a:pPr marL="82296" indent="0">
              <a:lnSpc>
                <a:spcPct val="115000"/>
              </a:lnSpc>
              <a:spcAft>
                <a:spcPts val="750"/>
              </a:spcAft>
              <a:buNone/>
            </a:pPr>
            <a:r>
              <a:rPr lang="ru-RU" sz="3700" b="1" dirty="0">
                <a:solidFill>
                  <a:srgbClr val="FF0000"/>
                </a:solidFill>
                <a:latin typeface="Trebuchet MS"/>
                <a:ea typeface="Times New Roman"/>
                <a:cs typeface="Times New Roman"/>
              </a:rPr>
              <a:t>Конкурс «Весенние </a:t>
            </a:r>
            <a:r>
              <a:rPr lang="ru-RU" sz="3700" b="1" dirty="0" smtClean="0">
                <a:solidFill>
                  <a:srgbClr val="FF0000"/>
                </a:solidFill>
                <a:latin typeface="Trebuchet MS"/>
                <a:ea typeface="Times New Roman"/>
                <a:cs typeface="Times New Roman"/>
              </a:rPr>
              <a:t>праздники</a:t>
            </a:r>
            <a:r>
              <a:rPr lang="ru-RU" sz="3700" b="1" dirty="0">
                <a:solidFill>
                  <a:srgbClr val="FF0000"/>
                </a:solidFill>
                <a:latin typeface="Trebuchet MS"/>
                <a:ea typeface="Times New Roman"/>
                <a:cs typeface="Times New Roman"/>
              </a:rPr>
              <a:t>»</a:t>
            </a:r>
            <a:endParaRPr lang="ru-RU" sz="3700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srgbClr val="0070C0"/>
                </a:solidFill>
                <a:latin typeface="Arial"/>
                <a:ea typeface="Times New Roman"/>
                <a:cs typeface="Times New Roman"/>
              </a:rPr>
              <a:t>За </a:t>
            </a:r>
            <a:r>
              <a:rPr lang="ru-RU" dirty="0">
                <a:solidFill>
                  <a:srgbClr val="0070C0"/>
                </a:solidFill>
                <a:latin typeface="Arial"/>
                <a:ea typeface="Times New Roman"/>
                <a:cs typeface="Times New Roman"/>
              </a:rPr>
              <a:t>каждый правильно отгаданный ребус – 1 балл,</a:t>
            </a:r>
            <a:br>
              <a:rPr lang="ru-RU" dirty="0">
                <a:solidFill>
                  <a:srgbClr val="0070C0"/>
                </a:solidFill>
                <a:latin typeface="Arial"/>
                <a:ea typeface="Times New Roman"/>
                <a:cs typeface="Times New Roman"/>
              </a:rPr>
            </a:br>
            <a:r>
              <a:rPr lang="ru-RU" dirty="0">
                <a:solidFill>
                  <a:srgbClr val="0070C0"/>
                </a:solidFill>
                <a:latin typeface="Arial"/>
                <a:ea typeface="Times New Roman"/>
                <a:cs typeface="Times New Roman"/>
              </a:rPr>
              <a:t>За правильно угаданный месяц – 1 балл</a:t>
            </a:r>
            <a:br>
              <a:rPr lang="ru-RU" dirty="0">
                <a:solidFill>
                  <a:srgbClr val="0070C0"/>
                </a:solidFill>
                <a:latin typeface="Arial"/>
                <a:ea typeface="Times New Roman"/>
                <a:cs typeface="Times New Roman"/>
              </a:rPr>
            </a:br>
            <a:r>
              <a:rPr lang="ru-RU" dirty="0" smtClean="0">
                <a:solidFill>
                  <a:srgbClr val="0070C0"/>
                </a:solidFill>
                <a:latin typeface="Arial"/>
                <a:ea typeface="Times New Roman"/>
                <a:cs typeface="Times New Roman"/>
              </a:rPr>
              <a:t>Максимальное </a:t>
            </a:r>
            <a:r>
              <a:rPr lang="ru-RU" dirty="0">
                <a:solidFill>
                  <a:srgbClr val="0070C0"/>
                </a:solidFill>
                <a:latin typeface="Arial"/>
                <a:ea typeface="Times New Roman"/>
                <a:cs typeface="Times New Roman"/>
              </a:rPr>
              <a:t>количество баллов – 4</a:t>
            </a:r>
            <a:endParaRPr lang="ru-RU" sz="2800" dirty="0">
              <a:solidFill>
                <a:srgbClr val="0070C0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 descr="http://ped-kopilka.ru/upload/blogs2/2016/3/26168_fe787d8e6400bd0f5d42d63a367152c9.png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0"/>
            <a:ext cx="81724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 descr="http://ped-kopilka.ru/upload/blogs2/2016/3/26168_f0a0a8e68461d12804e6bc63b9324a1e.png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0"/>
            <a:ext cx="8100392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http://ped-kopilka.ru/upload/blogs2/2016/3/26168_861d2046ab78e09e5d9c97adf703bc26.png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0"/>
            <a:ext cx="8100392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 descr="http://ped-kopilka.ru/upload/blogs2/2016/3/26168_c04524cc29c94aa7c66f47c375425cfb.png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0"/>
            <a:ext cx="81724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115616" y="0"/>
            <a:ext cx="7818072" cy="6858000"/>
          </a:xfrm>
        </p:spPr>
        <p:txBody>
          <a:bodyPr>
            <a:normAutofit/>
          </a:bodyPr>
          <a:lstStyle/>
          <a:p>
            <a:pPr marL="82296" indent="0">
              <a:lnSpc>
                <a:spcPct val="115000"/>
              </a:lnSpc>
              <a:spcAft>
                <a:spcPts val="750"/>
              </a:spcAft>
              <a:buNone/>
            </a:pPr>
            <a:r>
              <a:rPr lang="ru-RU" sz="3700" b="1" dirty="0">
                <a:solidFill>
                  <a:srgbClr val="FF0000"/>
                </a:solidFill>
                <a:latin typeface="Trebuchet MS"/>
                <a:ea typeface="Times New Roman"/>
                <a:cs typeface="Times New Roman"/>
              </a:rPr>
              <a:t>Конкурс «Весенние пословицы</a:t>
            </a:r>
            <a:r>
              <a:rPr lang="ru-RU" sz="3700" b="1" dirty="0" smtClean="0">
                <a:solidFill>
                  <a:srgbClr val="FF0000"/>
                </a:solidFill>
                <a:latin typeface="Trebuchet MS"/>
                <a:ea typeface="Times New Roman"/>
                <a:cs typeface="Times New Roman"/>
              </a:rPr>
              <a:t>»</a:t>
            </a:r>
          </a:p>
          <a:p>
            <a:pPr marL="82296" indent="0">
              <a:lnSpc>
                <a:spcPct val="115000"/>
              </a:lnSpc>
              <a:spcAft>
                <a:spcPts val="750"/>
              </a:spcAft>
              <a:buNone/>
            </a:pPr>
            <a:endParaRPr lang="ru-RU" sz="3700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70C0"/>
                </a:solidFill>
                <a:latin typeface="Arial"/>
                <a:ea typeface="Times New Roman"/>
                <a:cs typeface="Times New Roman"/>
              </a:rPr>
              <a:t>За </a:t>
            </a:r>
            <a:r>
              <a:rPr lang="ru-RU" dirty="0">
                <a:solidFill>
                  <a:srgbClr val="0070C0"/>
                </a:solidFill>
                <a:latin typeface="Arial"/>
                <a:ea typeface="Times New Roman"/>
                <a:cs typeface="Times New Roman"/>
              </a:rPr>
              <a:t>пословицу – до 5 баллов </a:t>
            </a:r>
            <a:br>
              <a:rPr lang="ru-RU" dirty="0">
                <a:solidFill>
                  <a:srgbClr val="0070C0"/>
                </a:solidFill>
                <a:latin typeface="Arial"/>
                <a:ea typeface="Times New Roman"/>
                <a:cs typeface="Times New Roman"/>
              </a:rPr>
            </a:br>
            <a:r>
              <a:rPr lang="ru-RU" dirty="0">
                <a:solidFill>
                  <a:srgbClr val="0070C0"/>
                </a:solidFill>
                <a:latin typeface="Arial"/>
                <a:ea typeface="Times New Roman"/>
                <a:cs typeface="Times New Roman"/>
              </a:rPr>
              <a:t>За правильно угаданный месяц – 1 балл</a:t>
            </a:r>
            <a:br>
              <a:rPr lang="ru-RU" dirty="0">
                <a:solidFill>
                  <a:srgbClr val="0070C0"/>
                </a:solidFill>
                <a:latin typeface="Arial"/>
                <a:ea typeface="Times New Roman"/>
                <a:cs typeface="Times New Roman"/>
              </a:rPr>
            </a:br>
            <a:r>
              <a:rPr lang="ru-RU" dirty="0">
                <a:solidFill>
                  <a:srgbClr val="0070C0"/>
                </a:solidFill>
                <a:latin typeface="Arial"/>
                <a:ea typeface="Times New Roman"/>
                <a:cs typeface="Times New Roman"/>
              </a:rPr>
              <a:t>За правильно раскрытый смысл пословицы – до 2 баллов</a:t>
            </a:r>
            <a:br>
              <a:rPr lang="ru-RU" dirty="0">
                <a:solidFill>
                  <a:srgbClr val="0070C0"/>
                </a:solidFill>
                <a:latin typeface="Arial"/>
                <a:ea typeface="Times New Roman"/>
                <a:cs typeface="Times New Roman"/>
              </a:rPr>
            </a:br>
            <a:r>
              <a:rPr lang="ru-RU" dirty="0">
                <a:solidFill>
                  <a:srgbClr val="0070C0"/>
                </a:solidFill>
                <a:latin typeface="Arial"/>
                <a:ea typeface="Times New Roman"/>
                <a:cs typeface="Times New Roman"/>
              </a:rPr>
              <a:t>Максимальное количество баллов – 8</a:t>
            </a:r>
            <a:endParaRPr lang="ru-RU" sz="2800" dirty="0">
              <a:solidFill>
                <a:srgbClr val="0070C0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 descr="http://ped-kopilka.ru/upload/blogs2/2016/3/26168_366f578f90c2bd63b6b0a649110ee880.png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0"/>
            <a:ext cx="81723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 descr="http://ped-kopilka.ru/upload/blogs2/2016/3/26168_4abf6492b9f71370852ffdd769a095c4.png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0"/>
            <a:ext cx="810039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 descr="http://ped-kopilka.ru/upload/blogs2/2016/3/26168_66f78357af8689fd6ef6e082429198db.png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0"/>
            <a:ext cx="8100392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 descr="http://ped-kopilka.ru/upload/blogs2/2016/3/26168_4a371f01d94673d1a53894870778d4f3.png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0"/>
            <a:ext cx="8100392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43608" y="476672"/>
            <a:ext cx="8097011" cy="6248400"/>
          </a:xfrm>
        </p:spPr>
        <p:txBody>
          <a:bodyPr>
            <a:normAutofit/>
          </a:bodyPr>
          <a:lstStyle/>
          <a:p>
            <a:pPr marL="82296" indent="0">
              <a:lnSpc>
                <a:spcPct val="115000"/>
              </a:lnSpc>
              <a:spcAft>
                <a:spcPts val="750"/>
              </a:spcAft>
              <a:buNone/>
            </a:pPr>
            <a:r>
              <a:rPr lang="ru-RU" sz="3700" b="1" dirty="0" err="1" smtClean="0">
                <a:solidFill>
                  <a:srgbClr val="FF0000"/>
                </a:solidFill>
                <a:latin typeface="Trebuchet MS" panose="020B0603020202020204" pitchFamily="34" charset="0"/>
                <a:ea typeface="Times New Roman"/>
                <a:cs typeface="Times New Roman"/>
              </a:rPr>
              <a:t>Конкурс«Детские</a:t>
            </a:r>
            <a:r>
              <a:rPr lang="ru-RU" sz="3700" b="1" dirty="0" smtClean="0">
                <a:solidFill>
                  <a:srgbClr val="FF0000"/>
                </a:solidFill>
                <a:latin typeface="Trebuchet MS" panose="020B0603020202020204" pitchFamily="34" charset="0"/>
                <a:ea typeface="Times New Roman"/>
                <a:cs typeface="Times New Roman"/>
              </a:rPr>
              <a:t> </a:t>
            </a:r>
            <a:r>
              <a:rPr lang="ru-RU" sz="3700" b="1" dirty="0">
                <a:solidFill>
                  <a:srgbClr val="FF0000"/>
                </a:solidFill>
                <a:latin typeface="Trebuchet MS" panose="020B0603020202020204" pitchFamily="34" charset="0"/>
                <a:ea typeface="Times New Roman"/>
                <a:cs typeface="Times New Roman"/>
              </a:rPr>
              <a:t>поэты о весне</a:t>
            </a:r>
            <a:r>
              <a:rPr lang="ru-RU" sz="3700" b="1" dirty="0" smtClean="0">
                <a:solidFill>
                  <a:srgbClr val="FF0000"/>
                </a:solidFill>
                <a:latin typeface="Trebuchet MS" panose="020B0603020202020204" pitchFamily="34" charset="0"/>
                <a:ea typeface="Times New Roman"/>
                <a:cs typeface="Times New Roman"/>
              </a:rPr>
              <a:t>»</a:t>
            </a:r>
          </a:p>
          <a:p>
            <a:pPr marL="82296" indent="0">
              <a:lnSpc>
                <a:spcPct val="115000"/>
              </a:lnSpc>
              <a:spcAft>
                <a:spcPts val="750"/>
              </a:spcAft>
              <a:buNone/>
            </a:pPr>
            <a:endParaRPr lang="ru-RU" sz="3700" dirty="0">
              <a:solidFill>
                <a:srgbClr val="FF0000"/>
              </a:solidFill>
              <a:latin typeface="Trebuchet MS" panose="020B0603020202020204" pitchFamily="34" charset="0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srgbClr val="0070C0"/>
                </a:solidFill>
                <a:latin typeface="Arial"/>
                <a:ea typeface="Times New Roman"/>
                <a:cs typeface="Times New Roman"/>
              </a:rPr>
              <a:t>За </a:t>
            </a:r>
            <a:r>
              <a:rPr lang="ru-RU" dirty="0">
                <a:solidFill>
                  <a:srgbClr val="0070C0"/>
                </a:solidFill>
                <a:latin typeface="Arial"/>
                <a:ea typeface="Times New Roman"/>
                <a:cs typeface="Times New Roman"/>
              </a:rPr>
              <a:t>правильно расшифрованный ребус – до 6 баллов</a:t>
            </a:r>
            <a:br>
              <a:rPr lang="ru-RU" dirty="0">
                <a:solidFill>
                  <a:srgbClr val="0070C0"/>
                </a:solidFill>
                <a:latin typeface="Arial"/>
                <a:ea typeface="Times New Roman"/>
                <a:cs typeface="Times New Roman"/>
              </a:rPr>
            </a:br>
            <a:r>
              <a:rPr lang="ru-RU" dirty="0">
                <a:solidFill>
                  <a:srgbClr val="0070C0"/>
                </a:solidFill>
                <a:latin typeface="Arial"/>
                <a:ea typeface="Times New Roman"/>
                <a:cs typeface="Times New Roman"/>
              </a:rPr>
              <a:t>За правильно названного автора – 1 балл</a:t>
            </a:r>
            <a:br>
              <a:rPr lang="ru-RU" dirty="0">
                <a:solidFill>
                  <a:srgbClr val="0070C0"/>
                </a:solidFill>
                <a:latin typeface="Arial"/>
                <a:ea typeface="Times New Roman"/>
                <a:cs typeface="Times New Roman"/>
              </a:rPr>
            </a:br>
            <a:r>
              <a:rPr lang="ru-RU" dirty="0">
                <a:solidFill>
                  <a:srgbClr val="0070C0"/>
                </a:solidFill>
                <a:latin typeface="Arial"/>
                <a:ea typeface="Times New Roman"/>
                <a:cs typeface="Times New Roman"/>
              </a:rPr>
              <a:t>Максимальное количество – 7 баллов</a:t>
            </a:r>
            <a:endParaRPr lang="ru-RU" sz="2800" dirty="0">
              <a:solidFill>
                <a:srgbClr val="0070C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70C0"/>
                </a:solidFill>
                <a:latin typeface="Arial"/>
                <a:ea typeface="Times New Roman"/>
                <a:cs typeface="Times New Roman"/>
              </a:rPr>
              <a:t>Максимальное количество – 7 баллов</a:t>
            </a:r>
            <a:endParaRPr lang="ru-RU" sz="2800" dirty="0">
              <a:solidFill>
                <a:srgbClr val="0070C0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 descr="http://ped-kopilka.ru/upload/blogs2/2016/3/26168_ee9510054da08ac4e6117a1f3cd54c29.png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0"/>
            <a:ext cx="8100392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 descr="http://ped-kopilka.ru/upload/blogs2/2016/3/26168_0b5a10deba3351fc10902aefedab00a5.png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0"/>
            <a:ext cx="81723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 descr="http://ped-kopilka.ru/upload/blogs2/2016/3/26168_5fba5c347034220f9ca5c27a58c48619.png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0"/>
            <a:ext cx="8100392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 descr="http://ped-kopilka.ru/upload/blogs2/2016/3/26168_58b5c73fb6548cdceff271631698e234.png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0"/>
            <a:ext cx="810039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 descr="http://ped-kopilka.ru/upload/blogs2/2016/3/26168_9e53918dc1c1f94969895ce08b83339a.png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0"/>
            <a:ext cx="810039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346</TotalTime>
  <Words>57</Words>
  <Application>Microsoft Office PowerPoint</Application>
  <PresentationFormat>Экран (4:3)</PresentationFormat>
  <Paragraphs>16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Солнцестояние</vt:lpstr>
      <vt:lpstr>Презентация PowerPoint</vt:lpstr>
      <vt:lpstr>Цель: организация внеурочной деятельности младших школьников в форме конкурса ребусов Задачи: закрепить знания детей о весенних месяцах, признаках весны и весенних праздниках, познакомить с пословицами о весне,  формировать интерес к творчеству детских поэтов,  расширять кругозор детей,  развивать логическое мышление, воображение. </vt:lpstr>
      <vt:lpstr>Конкурс «Весенние месяцы»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Методические особенности и стуктура уроков в совмещенном классе. Формы и методы организации образовательного процесса.</dc:title>
  <dc:creator>User</dc:creator>
  <cp:lastModifiedBy>User</cp:lastModifiedBy>
  <cp:revision>42</cp:revision>
  <dcterms:created xsi:type="dcterms:W3CDTF">2012-08-04T02:27:07Z</dcterms:created>
  <dcterms:modified xsi:type="dcterms:W3CDTF">2017-04-17T18:20:56Z</dcterms:modified>
</cp:coreProperties>
</file>