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  <p:sldId id="264" r:id="rId3"/>
    <p:sldId id="263" r:id="rId4"/>
    <p:sldId id="267" r:id="rId5"/>
    <p:sldId id="266" r:id="rId6"/>
    <p:sldId id="265" r:id="rId7"/>
    <p:sldId id="268" r:id="rId8"/>
    <p:sldId id="269" r:id="rId9"/>
    <p:sldId id="270" r:id="rId10"/>
    <p:sldId id="271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8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1AB35-1CF0-42B4-8725-11F189C9DF1D}" type="datetimeFigureOut">
              <a:rPr lang="ru-RU" smtClean="0"/>
              <a:pPr/>
              <a:t>16.01.2017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FABBE-5E85-448D-AAEE-06A09C9A11B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1AB35-1CF0-42B4-8725-11F189C9DF1D}" type="datetimeFigureOut">
              <a:rPr lang="ru-RU" smtClean="0"/>
              <a:pPr/>
              <a:t>16.01.2017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FABBE-5E85-448D-AAEE-06A09C9A11B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1AB35-1CF0-42B4-8725-11F189C9DF1D}" type="datetimeFigureOut">
              <a:rPr lang="ru-RU" smtClean="0"/>
              <a:pPr/>
              <a:t>16.01.2017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FABBE-5E85-448D-AAEE-06A09C9A11B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1AB35-1CF0-42B4-8725-11F189C9DF1D}" type="datetimeFigureOut">
              <a:rPr lang="ru-RU" smtClean="0"/>
              <a:pPr/>
              <a:t>16.01.2017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FABBE-5E85-448D-AAEE-06A09C9A11B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1AB35-1CF0-42B4-8725-11F189C9DF1D}" type="datetimeFigureOut">
              <a:rPr lang="ru-RU" smtClean="0"/>
              <a:pPr/>
              <a:t>16.01.2017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FABBE-5E85-448D-AAEE-06A09C9A11B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1AB35-1CF0-42B4-8725-11F189C9DF1D}" type="datetimeFigureOut">
              <a:rPr lang="ru-RU" smtClean="0"/>
              <a:pPr/>
              <a:t>16.01.2017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FABBE-5E85-448D-AAEE-06A09C9A11B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1AB35-1CF0-42B4-8725-11F189C9DF1D}" type="datetimeFigureOut">
              <a:rPr lang="ru-RU" smtClean="0"/>
              <a:pPr/>
              <a:t>16.01.2017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FABBE-5E85-448D-AAEE-06A09C9A11B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1AB35-1CF0-42B4-8725-11F189C9DF1D}" type="datetimeFigureOut">
              <a:rPr lang="ru-RU" smtClean="0"/>
              <a:pPr/>
              <a:t>16.01.2017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FABBE-5E85-448D-AAEE-06A09C9A11B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1AB35-1CF0-42B4-8725-11F189C9DF1D}" type="datetimeFigureOut">
              <a:rPr lang="ru-RU" smtClean="0"/>
              <a:pPr/>
              <a:t>16.01.2017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FABBE-5E85-448D-AAEE-06A09C9A11B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1AB35-1CF0-42B4-8725-11F189C9DF1D}" type="datetimeFigureOut">
              <a:rPr lang="ru-RU" smtClean="0"/>
              <a:pPr/>
              <a:t>16.01.2017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FABBE-5E85-448D-AAEE-06A09C9A11B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1AB35-1CF0-42B4-8725-11F189C9DF1D}" type="datetimeFigureOut">
              <a:rPr lang="ru-RU" smtClean="0"/>
              <a:pPr/>
              <a:t>16.01.2017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FABBE-5E85-448D-AAEE-06A09C9A11B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B1AB35-1CF0-42B4-8725-11F189C9DF1D}" type="datetimeFigureOut">
              <a:rPr lang="ru-RU" smtClean="0"/>
              <a:pPr/>
              <a:t>16.01.2017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5FABBE-5E85-448D-AAEE-06A09C9A11B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админ\Documents\шаблоны\ыв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2145"/>
            <a:ext cx="9144000" cy="6862289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683568" y="908720"/>
            <a:ext cx="756084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36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“Жалтыр №2 орта мектебі”ММ</a:t>
            </a:r>
          </a:p>
          <a:p>
            <a:endParaRPr lang="kk-KZ" sz="1400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kk-KZ" sz="1400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kk-KZ" sz="1400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kk-KZ" sz="1400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kk-KZ" sz="320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Ашық </a:t>
            </a:r>
            <a:r>
              <a:rPr lang="kk-KZ" sz="32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сабақ</a:t>
            </a:r>
          </a:p>
          <a:p>
            <a:r>
              <a:rPr lang="kk-KZ" sz="32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Пәні : Математика</a:t>
            </a:r>
          </a:p>
          <a:p>
            <a:r>
              <a:rPr lang="kk-KZ" sz="32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Сыныбы: 5”А”</a:t>
            </a:r>
          </a:p>
          <a:p>
            <a:r>
              <a:rPr lang="kk-KZ" sz="32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Дайындаған:Оспанова С.К</a:t>
            </a:r>
          </a:p>
          <a:p>
            <a:r>
              <a:rPr lang="kk-KZ" sz="32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      2016- 2017 оқу жылы</a:t>
            </a:r>
            <a:endParaRPr lang="ru-RU" sz="32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админ\Documents\шаблоны\ыв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2145"/>
            <a:ext cx="9144000" cy="6862289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827584" y="548680"/>
            <a:ext cx="7200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                            </a:t>
            </a:r>
            <a:r>
              <a:rPr lang="ru-RU" sz="4800" dirty="0" err="1" smtClean="0">
                <a:solidFill>
                  <a:srgbClr val="0070C0"/>
                </a:solidFill>
              </a:rPr>
              <a:t>Мақсаты:</a:t>
            </a:r>
            <a:endParaRPr lang="ru-RU" sz="4800" dirty="0" smtClean="0">
              <a:solidFill>
                <a:srgbClr val="0070C0"/>
              </a:solidFill>
            </a:endParaRPr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187624" y="1359063"/>
            <a:ext cx="7416824" cy="452431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8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Times New Roman" pitchFamily="18" charset="0"/>
                <a:cs typeface="Calibri" pitchFamily="34" charset="0"/>
              </a:rPr>
              <a:t>Сабақтың мақсаты: </a:t>
            </a:r>
            <a:r>
              <a:rPr kumimoji="0" lang="kk-KZ" sz="28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Times New Roman" pitchFamily="18" charset="0"/>
                <a:cs typeface="Calibri" pitchFamily="34" charset="0"/>
              </a:rPr>
              <a:t>    Жай бөлшектерді қосу   және азайту тақырыбына есептер шығартып         үйрету.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8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Times New Roman" pitchFamily="18" charset="0"/>
                <a:cs typeface="Calibri" pitchFamily="34" charset="0"/>
              </a:rPr>
              <a:t>Білімділігі:</a:t>
            </a:r>
            <a:r>
              <a:rPr kumimoji="0" lang="kk-KZ" sz="28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Times New Roman" pitchFamily="18" charset="0"/>
                <a:cs typeface="Calibri" pitchFamily="34" charset="0"/>
              </a:rPr>
              <a:t>                Оқушыларды есепті шапшаң       шығаруға баулу.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8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Times New Roman" pitchFamily="18" charset="0"/>
                <a:cs typeface="Calibri" pitchFamily="34" charset="0"/>
              </a:rPr>
              <a:t>Дамытушылығы:</a:t>
            </a:r>
            <a:r>
              <a:rPr kumimoji="0" lang="kk-KZ" sz="28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Times New Roman" pitchFamily="18" charset="0"/>
                <a:cs typeface="Calibri" pitchFamily="34" charset="0"/>
              </a:rPr>
              <a:t>     Оқушыларды ұқыпты тыңдауға, білімін көрсете алу қасиеттерін ашуға үйрету.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8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Times New Roman" pitchFamily="18" charset="0"/>
                <a:cs typeface="Calibri" pitchFamily="34" charset="0"/>
              </a:rPr>
              <a:t>Тәрбиелілігі:</a:t>
            </a:r>
            <a:r>
              <a:rPr kumimoji="0" lang="kk-KZ" sz="28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Times New Roman" pitchFamily="18" charset="0"/>
                <a:cs typeface="Calibri" pitchFamily="34" charset="0"/>
              </a:rPr>
              <a:t>       Оқушыларды өз бетінше есеп   шығаруға, ізденуге үйрету</a:t>
            </a:r>
            <a:endParaRPr kumimoji="0" lang="kk-KZ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админ\Documents\шаблоны\ыв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2145"/>
            <a:ext cx="9144000" cy="6862289"/>
          </a:xfrm>
          <a:prstGeom prst="rect">
            <a:avLst/>
          </a:prstGeom>
          <a:noFill/>
        </p:spPr>
      </p:pic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971600" y="836712"/>
            <a:ext cx="7200800" cy="4832092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44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Times New Roman" pitchFamily="18" charset="0"/>
                <a:cs typeface="Calibri" pitchFamily="34" charset="0"/>
              </a:rPr>
              <a:t>Сабақтың құрылымы</a:t>
            </a:r>
            <a:r>
              <a:rPr kumimoji="0" lang="kk-KZ" sz="44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Times New Roman" pitchFamily="18" charset="0"/>
                <a:cs typeface="Calibri" pitchFamily="34" charset="0"/>
              </a:rPr>
              <a:t>:</a:t>
            </a:r>
            <a:endParaRPr kumimoji="0" lang="ru-RU" sz="1100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k-KZ" sz="24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pitchFamily="34" charset="0"/>
              <a:ea typeface="Times New Roman" pitchFamily="18" charset="0"/>
              <a:cs typeface="Calibri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40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Times New Roman" pitchFamily="18" charset="0"/>
                <a:cs typeface="Calibri" pitchFamily="34" charset="0"/>
              </a:rPr>
              <a:t>1.</a:t>
            </a:r>
            <a:r>
              <a:rPr kumimoji="0" lang="kk-KZ" sz="40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Times New Roman" pitchFamily="18" charset="0"/>
                <a:cs typeface="Calibri" pitchFamily="34" charset="0"/>
              </a:rPr>
              <a:t>Бәйге- (Сұрақтар)</a:t>
            </a:r>
            <a:endParaRPr kumimoji="0" lang="ru-RU" sz="1050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40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Times New Roman" pitchFamily="18" charset="0"/>
                <a:cs typeface="Calibri" pitchFamily="34" charset="0"/>
              </a:rPr>
              <a:t>2.Көкпар- (Есептер)</a:t>
            </a:r>
            <a:endParaRPr kumimoji="0" lang="ru-RU" sz="1050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40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Times New Roman" pitchFamily="18" charset="0"/>
                <a:cs typeface="Calibri" pitchFamily="34" charset="0"/>
              </a:rPr>
              <a:t>3. Қыз қуу- (Ойын)</a:t>
            </a:r>
            <a:endParaRPr kumimoji="0" lang="ru-RU" sz="1050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40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Times New Roman" pitchFamily="18" charset="0"/>
                <a:cs typeface="Calibri" pitchFamily="34" charset="0"/>
              </a:rPr>
              <a:t>4.Теңге алу- (Есептер)</a:t>
            </a:r>
            <a:r>
              <a:rPr kumimoji="0" lang="kk-KZ" sz="20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Times New Roman" pitchFamily="18" charset="0"/>
                <a:cs typeface="Calibri" pitchFamily="34" charset="0"/>
              </a:rPr>
              <a:t> </a:t>
            </a:r>
            <a:endParaRPr kumimoji="0" lang="ru-RU" sz="1050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40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Times New Roman" pitchFamily="18" charset="0"/>
                <a:cs typeface="Calibri" pitchFamily="34" charset="0"/>
              </a:rPr>
              <a:t>5. Қорытынды</a:t>
            </a:r>
            <a:endParaRPr kumimoji="0" lang="ru-RU" sz="1050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40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Times New Roman" pitchFamily="18" charset="0"/>
                <a:cs typeface="Calibri" pitchFamily="34" charset="0"/>
              </a:rPr>
              <a:t>6. Үйге тапсырма</a:t>
            </a:r>
            <a:r>
              <a:rPr kumimoji="0" lang="kk-KZ" sz="20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Times New Roman" pitchFamily="18" charset="0"/>
                <a:cs typeface="Calibri" pitchFamily="34" charset="0"/>
              </a:rPr>
              <a:t> </a:t>
            </a:r>
            <a:endParaRPr kumimoji="0" lang="kk-KZ" sz="2800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админ\Documents\шаблоны\ыв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2145"/>
            <a:ext cx="9144000" cy="6862289"/>
          </a:xfrm>
          <a:prstGeom prst="rect">
            <a:avLst/>
          </a:prstGeom>
          <a:noFill/>
        </p:spPr>
      </p:pic>
      <p:sp>
        <p:nvSpPr>
          <p:cNvPr id="22529" name="Rectangle 1"/>
          <p:cNvSpPr>
            <a:spLocks noChangeArrowheads="1"/>
          </p:cNvSpPr>
          <p:nvPr/>
        </p:nvSpPr>
        <p:spPr bwMode="auto">
          <a:xfrm>
            <a:off x="395536" y="516598"/>
            <a:ext cx="8136904" cy="5816977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Times New Roman" pitchFamily="18" charset="0"/>
                <a:cs typeface="Calibri" pitchFamily="34" charset="0"/>
              </a:rPr>
              <a:t>              І </a:t>
            </a:r>
            <a:r>
              <a:rPr kumimoji="0" lang="ru-RU" sz="36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Times New Roman" pitchFamily="18" charset="0"/>
                <a:cs typeface="Calibri" pitchFamily="34" charset="0"/>
              </a:rPr>
              <a:t>саты</a:t>
            </a: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Times New Roman" pitchFamily="18" charset="0"/>
                <a:cs typeface="Calibri" pitchFamily="34" charset="0"/>
              </a:rPr>
              <a:t> </a:t>
            </a: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Times New Roman" pitchFamily="18" charset="0"/>
                <a:cs typeface="Calibri" pitchFamily="34" charset="0"/>
              </a:rPr>
              <a:t>«</a:t>
            </a:r>
            <a:r>
              <a:rPr kumimoji="0" lang="ru-RU" sz="3600" b="1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Times New Roman" pitchFamily="18" charset="0"/>
                <a:cs typeface="Calibri" pitchFamily="34" charset="0"/>
              </a:rPr>
              <a:t>Бәйге</a:t>
            </a:r>
            <a:endParaRPr kumimoji="0" lang="ru-RU" sz="3600" b="1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Arial" pitchFamily="34" charset="0"/>
              <a:ea typeface="Times New Roman" pitchFamily="18" charset="0"/>
              <a:cs typeface="Calibri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Times New Roman" pitchFamily="18" charset="0"/>
                <a:cs typeface="Calibri" pitchFamily="34" charset="0"/>
              </a:rPr>
              <a:t>1.Дұрыс бөлшек  деген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Times New Roman" pitchFamily="18" charset="0"/>
                <a:cs typeface="Calibri" pitchFamily="34" charset="0"/>
              </a:rPr>
              <a:t> не? 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Times New Roman" pitchFamily="18" charset="0"/>
                <a:cs typeface="Calibri" pitchFamily="34" charset="0"/>
              </a:rPr>
              <a:t>2.Бұрыс бөлшек  деген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Times New Roman" pitchFamily="18" charset="0"/>
                <a:cs typeface="Calibri" pitchFamily="34" charset="0"/>
              </a:rPr>
              <a:t> не? 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Times New Roman" pitchFamily="18" charset="0"/>
                <a:cs typeface="Calibri" pitchFamily="34" charset="0"/>
              </a:rPr>
              <a:t>3.Аралас сан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Times New Roman" pitchFamily="18" charset="0"/>
                <a:cs typeface="Calibri" pitchFamily="34" charset="0"/>
              </a:rPr>
              <a:t>деген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Times New Roman" pitchFamily="18" charset="0"/>
                <a:cs typeface="Calibri" pitchFamily="34" charset="0"/>
              </a:rPr>
              <a:t> не? 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Times New Roman" pitchFamily="18" charset="0"/>
                <a:cs typeface="Calibri" pitchFamily="34" charset="0"/>
              </a:rPr>
              <a:t>4.Бөлімдері бірдей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Times New Roman" pitchFamily="18" charset="0"/>
                <a:cs typeface="Calibri" pitchFamily="34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Times New Roman" pitchFamily="18" charset="0"/>
                <a:cs typeface="Calibri" pitchFamily="34" charset="0"/>
              </a:rPr>
              <a:t>бөлшектерді қосу амалы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Times New Roman" pitchFamily="18" charset="0"/>
                <a:cs typeface="Calibri" pitchFamily="34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Times New Roman" pitchFamily="18" charset="0"/>
                <a:cs typeface="Calibri" pitchFamily="34" charset="0"/>
              </a:rPr>
              <a:t>қалай орындалады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Times New Roman" pitchFamily="18" charset="0"/>
                <a:cs typeface="Calibri" pitchFamily="34" charset="0"/>
              </a:rPr>
              <a:t>?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Times New Roman" pitchFamily="18" charset="0"/>
                <a:cs typeface="Calibri" pitchFamily="34" charset="0"/>
              </a:rPr>
              <a:t>5.Бөлімдері әр түрлі бөлшектерді қосу амалы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Times New Roman" pitchFamily="18" charset="0"/>
                <a:cs typeface="Calibri" pitchFamily="34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Times New Roman" pitchFamily="18" charset="0"/>
                <a:cs typeface="Calibri" pitchFamily="34" charset="0"/>
              </a:rPr>
              <a:t>қалай орындалады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Times New Roman" pitchFamily="18" charset="0"/>
                <a:cs typeface="Calibri" pitchFamily="34" charset="0"/>
              </a:rPr>
              <a:t>? 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Times New Roman" pitchFamily="18" charset="0"/>
                <a:cs typeface="Calibri" pitchFamily="34" charset="0"/>
              </a:rPr>
              <a:t>6.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Times New Roman" pitchFamily="18" charset="0"/>
                <a:cs typeface="Calibri" pitchFamily="34" charset="0"/>
              </a:rPr>
              <a:t>Бөлімдері бірдей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Times New Roman" pitchFamily="18" charset="0"/>
                <a:cs typeface="Calibri" pitchFamily="34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Times New Roman" pitchFamily="18" charset="0"/>
                <a:cs typeface="Calibri" pitchFamily="34" charset="0"/>
              </a:rPr>
              <a:t>бөлшектерді  азайту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Times New Roman" pitchFamily="18" charset="0"/>
                <a:cs typeface="Calibri" pitchFamily="34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Times New Roman" pitchFamily="18" charset="0"/>
                <a:cs typeface="Calibri" pitchFamily="34" charset="0"/>
              </a:rPr>
              <a:t>амалы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Times New Roman" pitchFamily="18" charset="0"/>
                <a:cs typeface="Calibri" pitchFamily="34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Times New Roman" pitchFamily="18" charset="0"/>
                <a:cs typeface="Calibri" pitchFamily="34" charset="0"/>
              </a:rPr>
              <a:t>қалай орындалады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Times New Roman" pitchFamily="18" charset="0"/>
                <a:cs typeface="Calibri" pitchFamily="34" charset="0"/>
              </a:rPr>
              <a:t>?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Times New Roman" pitchFamily="18" charset="0"/>
                <a:cs typeface="Calibri" pitchFamily="34" charset="0"/>
              </a:rPr>
              <a:t>7.Бөлімдері әр түрлі бөлшектерді  азайту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Times New Roman" pitchFamily="18" charset="0"/>
                <a:cs typeface="Calibri" pitchFamily="34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Times New Roman" pitchFamily="18" charset="0"/>
                <a:cs typeface="Calibri" pitchFamily="34" charset="0"/>
              </a:rPr>
              <a:t>амалы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Times New Roman" pitchFamily="18" charset="0"/>
                <a:cs typeface="Calibri" pitchFamily="34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Times New Roman" pitchFamily="18" charset="0"/>
                <a:cs typeface="Calibri" pitchFamily="34" charset="0"/>
              </a:rPr>
              <a:t>қалай орындалады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Times New Roman" pitchFamily="18" charset="0"/>
                <a:cs typeface="Calibri" pitchFamily="34" charset="0"/>
              </a:rPr>
              <a:t>?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Times New Roman" pitchFamily="18" charset="0"/>
                <a:cs typeface="Calibri" pitchFamily="34" charset="0"/>
              </a:rPr>
              <a:t>8.Жай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Times New Roman" pitchFamily="18" charset="0"/>
                <a:cs typeface="Calibri" pitchFamily="34" charset="0"/>
              </a:rPr>
              <a:t>бөлшектерді ортақ бөлімге қалай келтіреміз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Times New Roman" pitchFamily="18" charset="0"/>
                <a:cs typeface="Calibri" pitchFamily="34" charset="0"/>
              </a:rPr>
              <a:t>?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Times New Roman" pitchFamily="18" charset="0"/>
                <a:cs typeface="Calibri" pitchFamily="34" charset="0"/>
              </a:rPr>
              <a:t>9.Бұрыс бөшекті аралас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Times New Roman" pitchFamily="18" charset="0"/>
                <a:cs typeface="Calibri" pitchFamily="34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Times New Roman" pitchFamily="18" charset="0"/>
                <a:cs typeface="Calibri" pitchFamily="34" charset="0"/>
              </a:rPr>
              <a:t>санға қалай айналдыруға болады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Times New Roman" pitchFamily="18" charset="0"/>
                <a:cs typeface="Calibri" pitchFamily="34" charset="0"/>
              </a:rPr>
              <a:t>?</a:t>
            </a:r>
            <a:endParaRPr kumimoji="0" lang="ru-RU" sz="4800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админ\Documents\шаблоны\ыв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4289"/>
            <a:ext cx="9144000" cy="6862289"/>
          </a:xfrm>
          <a:prstGeom prst="rect">
            <a:avLst/>
          </a:prstGeom>
          <a:noFill/>
        </p:spPr>
      </p:pic>
      <p:sp>
        <p:nvSpPr>
          <p:cNvPr id="23" name="Прямоугольник 22"/>
          <p:cNvSpPr/>
          <p:nvPr/>
        </p:nvSpPr>
        <p:spPr>
          <a:xfrm>
            <a:off x="611560" y="548681"/>
            <a:ext cx="792088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44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Times New Roman" pitchFamily="18" charset="0"/>
                <a:cs typeface="Calibri" pitchFamily="34" charset="0"/>
              </a:rPr>
              <a:t>        ІІ </a:t>
            </a:r>
            <a:r>
              <a:rPr kumimoji="0" lang="ru-RU" sz="44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Times New Roman" pitchFamily="18" charset="0"/>
                <a:cs typeface="Calibri" pitchFamily="34" charset="0"/>
              </a:rPr>
              <a:t>саты</a:t>
            </a:r>
            <a:r>
              <a:rPr kumimoji="0" lang="ru-RU" sz="44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Times New Roman" pitchFamily="18" charset="0"/>
                <a:cs typeface="Calibri" pitchFamily="34" charset="0"/>
              </a:rPr>
              <a:t> </a:t>
            </a:r>
            <a:r>
              <a:rPr kumimoji="0" lang="ru-RU" sz="44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Times New Roman" pitchFamily="18" charset="0"/>
                <a:cs typeface="Calibri" pitchFamily="34" charset="0"/>
              </a:rPr>
              <a:t>«</a:t>
            </a:r>
            <a:r>
              <a:rPr kumimoji="0" lang="ru-RU" sz="4400" b="1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Times New Roman" pitchFamily="18" charset="0"/>
                <a:cs typeface="Calibri" pitchFamily="34" charset="0"/>
              </a:rPr>
              <a:t>Көкпар</a:t>
            </a:r>
            <a:r>
              <a:rPr kumimoji="0" lang="ru-RU" sz="44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Times New Roman" pitchFamily="18" charset="0"/>
                <a:cs typeface="Calibri" pitchFamily="34" charset="0"/>
              </a:rPr>
              <a:t>»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SimSun" pitchFamily="2" charset="-122"/>
                <a:cs typeface="Calibri" pitchFamily="34" charset="0"/>
              </a:rPr>
              <a:t> </a:t>
            </a:r>
            <a:endParaRPr kumimoji="0" lang="ru-RU" sz="5400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3576" name="Rectangle 24"/>
          <p:cNvSpPr>
            <a:spLocks noChangeArrowheads="1"/>
          </p:cNvSpPr>
          <p:nvPr/>
        </p:nvSpPr>
        <p:spPr bwMode="auto">
          <a:xfrm>
            <a:off x="0" y="695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SimSun" pitchFamily="2" charset="-122"/>
                <a:cs typeface="Calibri" pitchFamily="34" charset="0"/>
              </a:rPr>
              <a:t>   және   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755576" y="1628800"/>
            <a:ext cx="456996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 </a:t>
            </a:r>
            <a:r>
              <a:rPr lang="ru-RU" sz="2800" dirty="0">
                <a:solidFill>
                  <a:srgbClr val="0070C0"/>
                </a:solidFill>
              </a:rPr>
              <a:t>1)</a:t>
            </a:r>
            <a:r>
              <a:rPr lang="ru-RU" sz="2800" dirty="0" err="1">
                <a:solidFill>
                  <a:srgbClr val="0070C0"/>
                </a:solidFill>
              </a:rPr>
              <a:t>Жай</a:t>
            </a:r>
            <a:r>
              <a:rPr lang="ru-RU" sz="2800" dirty="0">
                <a:solidFill>
                  <a:srgbClr val="0070C0"/>
                </a:solidFill>
              </a:rPr>
              <a:t> </a:t>
            </a:r>
            <a:r>
              <a:rPr lang="ru-RU" sz="2800" dirty="0" err="1">
                <a:solidFill>
                  <a:srgbClr val="0070C0"/>
                </a:solidFill>
              </a:rPr>
              <a:t>бөшектерді салыстыр</a:t>
            </a:r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755576" y="2132856"/>
            <a:ext cx="685783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 smtClean="0">
                <a:solidFill>
                  <a:srgbClr val="0070C0"/>
                </a:solidFill>
              </a:rPr>
              <a:t>2)</a:t>
            </a:r>
            <a:r>
              <a:rPr lang="ru-RU" sz="2800" dirty="0" err="1" smtClean="0">
                <a:solidFill>
                  <a:srgbClr val="0070C0"/>
                </a:solidFill>
              </a:rPr>
              <a:t>Бөлшектерді </a:t>
            </a:r>
            <a:r>
              <a:rPr lang="ru-RU" sz="2800" dirty="0" err="1">
                <a:solidFill>
                  <a:srgbClr val="0070C0"/>
                </a:solidFill>
              </a:rPr>
              <a:t>ең кіші</a:t>
            </a:r>
            <a:r>
              <a:rPr lang="ru-RU" sz="2800" dirty="0">
                <a:solidFill>
                  <a:srgbClr val="0070C0"/>
                </a:solidFill>
              </a:rPr>
              <a:t> </a:t>
            </a:r>
            <a:r>
              <a:rPr lang="ru-RU" sz="2800" dirty="0" err="1">
                <a:solidFill>
                  <a:srgbClr val="0070C0"/>
                </a:solidFill>
              </a:rPr>
              <a:t>ортақ бөлімге </a:t>
            </a:r>
            <a:r>
              <a:rPr lang="ru-RU" sz="2800" dirty="0" err="1" smtClean="0">
                <a:solidFill>
                  <a:srgbClr val="0070C0"/>
                </a:solidFill>
              </a:rPr>
              <a:t> келтір</a:t>
            </a:r>
            <a:endParaRPr lang="ru-RU" sz="2800" dirty="0">
              <a:solidFill>
                <a:srgbClr val="0070C0"/>
              </a:solidFill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755576" y="2636912"/>
            <a:ext cx="756084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solidFill>
                  <a:srgbClr val="0070C0"/>
                </a:solidFill>
              </a:rPr>
              <a:t>3) </a:t>
            </a:r>
            <a:r>
              <a:rPr lang="ru-RU" sz="2800" dirty="0" err="1">
                <a:solidFill>
                  <a:srgbClr val="0070C0"/>
                </a:solidFill>
              </a:rPr>
              <a:t>Аралас</a:t>
            </a:r>
            <a:r>
              <a:rPr lang="ru-RU" sz="2800" dirty="0">
                <a:solidFill>
                  <a:srgbClr val="0070C0"/>
                </a:solidFill>
              </a:rPr>
              <a:t> </a:t>
            </a:r>
            <a:r>
              <a:rPr lang="ru-RU" sz="2800" dirty="0" err="1">
                <a:solidFill>
                  <a:srgbClr val="0070C0"/>
                </a:solidFill>
              </a:rPr>
              <a:t>санды</a:t>
            </a:r>
            <a:r>
              <a:rPr lang="ru-RU" sz="2800" dirty="0">
                <a:solidFill>
                  <a:srgbClr val="0070C0"/>
                </a:solidFill>
              </a:rPr>
              <a:t> </a:t>
            </a:r>
            <a:r>
              <a:rPr lang="ru-RU" sz="2800" dirty="0" err="1">
                <a:solidFill>
                  <a:srgbClr val="0070C0"/>
                </a:solidFill>
              </a:rPr>
              <a:t>бұрыс </a:t>
            </a:r>
            <a:r>
              <a:rPr lang="ru-RU" sz="2800" dirty="0" err="1" smtClean="0">
                <a:solidFill>
                  <a:srgbClr val="0070C0"/>
                </a:solidFill>
              </a:rPr>
              <a:t>жай</a:t>
            </a:r>
            <a:r>
              <a:rPr lang="ru-RU" sz="2800" dirty="0" smtClean="0">
                <a:solidFill>
                  <a:srgbClr val="0070C0"/>
                </a:solidFill>
              </a:rPr>
              <a:t> </a:t>
            </a:r>
            <a:r>
              <a:rPr lang="ru-RU" sz="2800" dirty="0" err="1" smtClean="0">
                <a:solidFill>
                  <a:srgbClr val="0070C0"/>
                </a:solidFill>
              </a:rPr>
              <a:t>бөлшекке </a:t>
            </a:r>
            <a:r>
              <a:rPr lang="ru-RU" sz="2800" dirty="0" err="1">
                <a:solidFill>
                  <a:srgbClr val="0070C0"/>
                </a:solidFill>
              </a:rPr>
              <a:t>айналдыр</a:t>
            </a:r>
            <a:r>
              <a:rPr lang="ru-RU" sz="2800" dirty="0">
                <a:solidFill>
                  <a:srgbClr val="0070C0"/>
                </a:solidFill>
              </a:rPr>
              <a:t> </a:t>
            </a:r>
          </a:p>
        </p:txBody>
      </p:sp>
      <p:sp>
        <p:nvSpPr>
          <p:cNvPr id="23580" name="Rectangle 28"/>
          <p:cNvSpPr>
            <a:spLocks noChangeArrowheads="1"/>
          </p:cNvSpPr>
          <p:nvPr/>
        </p:nvSpPr>
        <p:spPr bwMode="auto">
          <a:xfrm>
            <a:off x="0" y="695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SimSun" pitchFamily="2" charset="-122"/>
                <a:cs typeface="Calibri" pitchFamily="34" charset="0"/>
              </a:rPr>
              <a:t>  және   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3583" name="Rectangle 31"/>
          <p:cNvSpPr>
            <a:spLocks noChangeArrowheads="1"/>
          </p:cNvSpPr>
          <p:nvPr/>
        </p:nvSpPr>
        <p:spPr bwMode="auto">
          <a:xfrm>
            <a:off x="827584" y="3140968"/>
            <a:ext cx="464864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SimSun" pitchFamily="2" charset="-122"/>
                <a:cs typeface="Calibri" pitchFamily="34" charset="0"/>
              </a:rPr>
              <a:t>4)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SimSun" pitchFamily="2" charset="-122"/>
                <a:cs typeface="Calibri" pitchFamily="34" charset="0"/>
              </a:rPr>
              <a:t>Жай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SimSun" pitchFamily="2" charset="-122"/>
                <a:cs typeface="Calibri" pitchFamily="34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SimSun" pitchFamily="2" charset="-122"/>
                <a:cs typeface="Calibri" pitchFamily="34" charset="0"/>
              </a:rPr>
              <a:t>бөлшектерді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SimSun" pitchFamily="2" charset="-122"/>
                <a:cs typeface="Calibri" pitchFamily="34" charset="0"/>
              </a:rPr>
              <a:t>салыстыр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SimSun" pitchFamily="2" charset="-122"/>
                <a:cs typeface="Calibri" pitchFamily="34" charset="0"/>
              </a:rPr>
              <a:t> </a:t>
            </a:r>
            <a:endParaRPr kumimoji="0" lang="ru-RU" sz="4000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3584" name="Rectangle 32"/>
          <p:cNvSpPr>
            <a:spLocks noChangeArrowheads="1"/>
          </p:cNvSpPr>
          <p:nvPr/>
        </p:nvSpPr>
        <p:spPr bwMode="auto">
          <a:xfrm>
            <a:off x="0" y="695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SimSun" pitchFamily="2" charset="-122"/>
                <a:cs typeface="Calibri" pitchFamily="34" charset="0"/>
              </a:rPr>
              <a:t>  және   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899592" y="3645024"/>
            <a:ext cx="647138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5) </a:t>
            </a:r>
            <a:r>
              <a:rPr lang="ru-RU" sz="2400" dirty="0" err="1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Бөлшектерді </a:t>
            </a:r>
            <a:r>
              <a:rPr lang="ru-RU" sz="2400" dirty="0" err="1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ең кіші</a:t>
            </a:r>
            <a:r>
              <a:rPr lang="ru-RU" sz="24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ортақ бөлімге келтір</a:t>
            </a:r>
            <a:r>
              <a:rPr lang="ru-RU" sz="24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40" name="Прямоугольник 39"/>
          <p:cNvSpPr/>
          <p:nvPr/>
        </p:nvSpPr>
        <p:spPr>
          <a:xfrm>
            <a:off x="899592" y="4077072"/>
            <a:ext cx="734481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6)  </a:t>
            </a:r>
            <a:r>
              <a:rPr lang="ru-RU" sz="2400" dirty="0" err="1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Аралас</a:t>
            </a:r>
            <a:r>
              <a:rPr lang="ru-RU" sz="24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санды</a:t>
            </a:r>
            <a:r>
              <a:rPr lang="ru-RU" sz="24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бұрыс жай</a:t>
            </a:r>
            <a:r>
              <a:rPr lang="ru-RU" sz="24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бөлшекке айналдыр</a:t>
            </a:r>
            <a:endParaRPr lang="ru-RU" sz="2400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админ\Documents\шаблоны\ыв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62289"/>
          </a:xfrm>
          <a:prstGeom prst="rect">
            <a:avLst/>
          </a:prstGeom>
          <a:noFill/>
        </p:spPr>
      </p:pic>
      <p:sp>
        <p:nvSpPr>
          <p:cNvPr id="24577" name="Rectangle 1"/>
          <p:cNvSpPr>
            <a:spLocks noChangeArrowheads="1"/>
          </p:cNvSpPr>
          <p:nvPr/>
        </p:nvSpPr>
        <p:spPr bwMode="auto">
          <a:xfrm>
            <a:off x="683568" y="722893"/>
            <a:ext cx="7704856" cy="2246769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Times New Roman" pitchFamily="18" charset="0"/>
                <a:cs typeface="Calibri" pitchFamily="34" charset="0"/>
              </a:rPr>
              <a:t>          ІІІ </a:t>
            </a:r>
            <a:r>
              <a:rPr kumimoji="0" lang="ru-RU" sz="32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Times New Roman" pitchFamily="18" charset="0"/>
                <a:cs typeface="Calibri" pitchFamily="34" charset="0"/>
              </a:rPr>
              <a:t>саты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Times New Roman" pitchFamily="18" charset="0"/>
                <a:cs typeface="Calibri" pitchFamily="34" charset="0"/>
              </a:rPr>
              <a:t> «</a:t>
            </a:r>
            <a:r>
              <a:rPr kumimoji="0" lang="ru-RU" sz="3200" b="1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Times New Roman" pitchFamily="18" charset="0"/>
                <a:cs typeface="Calibri" pitchFamily="34" charset="0"/>
              </a:rPr>
              <a:t>Қыз қуу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Times New Roman" pitchFamily="18" charset="0"/>
                <a:cs typeface="Calibri" pitchFamily="34" charset="0"/>
              </a:rPr>
              <a:t>»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Times New Roman" pitchFamily="18" charset="0"/>
                <a:cs typeface="Calibri" pitchFamily="34" charset="0"/>
              </a:rPr>
              <a:t>Математикалық 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Times New Roman" pitchFamily="18" charset="0"/>
                <a:cs typeface="Calibri" pitchFamily="34" charset="0"/>
              </a:rPr>
              <a:t>лото </a:t>
            </a:r>
            <a:r>
              <a:rPr kumimoji="0" lang="ru-RU" sz="28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Times New Roman" pitchFamily="18" charset="0"/>
                <a:cs typeface="Calibri" pitchFamily="34" charset="0"/>
              </a:rPr>
              <a:t>ойыны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Times New Roman" pitchFamily="18" charset="0"/>
                <a:cs typeface="Calibri" pitchFamily="34" charset="0"/>
              </a:rPr>
              <a:t>. </a:t>
            </a:r>
            <a:r>
              <a:rPr kumimoji="0" lang="ru-RU" sz="28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Times New Roman" pitchFamily="18" charset="0"/>
                <a:cs typeface="Calibri" pitchFamily="34" charset="0"/>
              </a:rPr>
              <a:t>Есептер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Times New Roman" pitchFamily="18" charset="0"/>
                <a:cs typeface="Calibri" pitchFamily="34" charset="0"/>
              </a:rPr>
              <a:t> </a:t>
            </a:r>
            <a:r>
              <a:rPr kumimoji="0" lang="ru-RU" sz="28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Times New Roman" pitchFamily="18" charset="0"/>
                <a:cs typeface="Calibri" pitchFamily="34" charset="0"/>
              </a:rPr>
              <a:t>берілген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Times New Roman" pitchFamily="18" charset="0"/>
                <a:cs typeface="Calibri" pitchFamily="34" charset="0"/>
              </a:rPr>
              <a:t>, </a:t>
            </a:r>
            <a:r>
              <a:rPr kumimoji="0" lang="ru-RU" sz="28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Times New Roman" pitchFamily="18" charset="0"/>
                <a:cs typeface="Calibri" pitchFamily="34" charset="0"/>
              </a:rPr>
              <a:t>жауаптарын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Times New Roman" pitchFamily="18" charset="0"/>
                <a:cs typeface="Calibri" pitchFamily="34" charset="0"/>
              </a:rPr>
              <a:t> </a:t>
            </a:r>
            <a:r>
              <a:rPr kumimoji="0" lang="ru-RU" sz="28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Times New Roman" pitchFamily="18" charset="0"/>
                <a:cs typeface="Calibri" pitchFamily="34" charset="0"/>
              </a:rPr>
              <a:t>дұрыс тауып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Times New Roman" pitchFamily="18" charset="0"/>
                <a:cs typeface="Calibri" pitchFamily="34" charset="0"/>
              </a:rPr>
              <a:t> </a:t>
            </a:r>
            <a:r>
              <a:rPr kumimoji="0" lang="ru-RU" sz="28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Times New Roman" pitchFamily="18" charset="0"/>
                <a:cs typeface="Calibri" pitchFamily="34" charset="0"/>
              </a:rPr>
              <a:t>есептің теңдігін қояды.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4581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4582" name="Rectangle 6"/>
          <p:cNvSpPr>
            <a:spLocks noChangeArrowheads="1"/>
          </p:cNvSpPr>
          <p:nvPr/>
        </p:nvSpPr>
        <p:spPr bwMode="auto">
          <a:xfrm>
            <a:off x="0" y="8001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4583" name="Rectangle 7"/>
          <p:cNvSpPr>
            <a:spLocks noChangeArrowheads="1"/>
          </p:cNvSpPr>
          <p:nvPr/>
        </p:nvSpPr>
        <p:spPr bwMode="auto">
          <a:xfrm>
            <a:off x="0" y="15716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4586" name="Picture 10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99592" y="3212976"/>
            <a:ext cx="1637887" cy="786185"/>
          </a:xfrm>
          <a:prstGeom prst="rect">
            <a:avLst/>
          </a:prstGeom>
          <a:noFill/>
        </p:spPr>
      </p:pic>
      <p:pic>
        <p:nvPicPr>
          <p:cNvPr id="24585" name="Picture 9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27584" y="4365104"/>
            <a:ext cx="1764154" cy="746373"/>
          </a:xfrm>
          <a:prstGeom prst="rect">
            <a:avLst/>
          </a:prstGeom>
          <a:noFill/>
        </p:spPr>
      </p:pic>
      <p:pic>
        <p:nvPicPr>
          <p:cNvPr id="24584" name="Picture 8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03848" y="3212976"/>
            <a:ext cx="1689531" cy="789911"/>
          </a:xfrm>
          <a:prstGeom prst="rect">
            <a:avLst/>
          </a:prstGeom>
          <a:noFill/>
        </p:spPr>
      </p:pic>
      <p:sp>
        <p:nvSpPr>
          <p:cNvPr id="24587" name="Rectangle 1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4588" name="Rectangle 12"/>
          <p:cNvSpPr>
            <a:spLocks noChangeArrowheads="1"/>
          </p:cNvSpPr>
          <p:nvPr/>
        </p:nvSpPr>
        <p:spPr bwMode="auto">
          <a:xfrm>
            <a:off x="0" y="8001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4589" name="Rectangle 13"/>
          <p:cNvSpPr>
            <a:spLocks noChangeArrowheads="1"/>
          </p:cNvSpPr>
          <p:nvPr/>
        </p:nvSpPr>
        <p:spPr bwMode="auto">
          <a:xfrm>
            <a:off x="0" y="15716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4592" name="Picture 16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56217" y="4437112"/>
            <a:ext cx="1747831" cy="720980"/>
          </a:xfrm>
          <a:prstGeom prst="rect">
            <a:avLst/>
          </a:prstGeom>
          <a:noFill/>
        </p:spPr>
      </p:pic>
      <p:pic>
        <p:nvPicPr>
          <p:cNvPr id="24591" name="Picture 15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228184" y="3212976"/>
            <a:ext cx="1800200" cy="825092"/>
          </a:xfrm>
          <a:prstGeom prst="rect">
            <a:avLst/>
          </a:prstGeom>
          <a:noFill/>
        </p:spPr>
      </p:pic>
      <p:pic>
        <p:nvPicPr>
          <p:cNvPr id="24590" name="Picture 14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300192" y="4437112"/>
            <a:ext cx="1910212" cy="809031"/>
          </a:xfrm>
          <a:prstGeom prst="rect">
            <a:avLst/>
          </a:prstGeom>
          <a:noFill/>
        </p:spPr>
      </p:pic>
      <p:sp>
        <p:nvSpPr>
          <p:cNvPr id="24593" name="Rectangle 1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4594" name="Rectangle 18"/>
          <p:cNvSpPr>
            <a:spLocks noChangeArrowheads="1"/>
          </p:cNvSpPr>
          <p:nvPr/>
        </p:nvSpPr>
        <p:spPr bwMode="auto">
          <a:xfrm>
            <a:off x="0" y="7715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4595" name="Rectangle 19"/>
          <p:cNvSpPr>
            <a:spLocks noChangeArrowheads="1"/>
          </p:cNvSpPr>
          <p:nvPr/>
        </p:nvSpPr>
        <p:spPr bwMode="auto">
          <a:xfrm>
            <a:off x="0" y="154305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админ\Documents\шаблоны\ыв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2145"/>
            <a:ext cx="9144000" cy="6862289"/>
          </a:xfrm>
          <a:prstGeom prst="rect">
            <a:avLst/>
          </a:prstGeom>
          <a:noFill/>
        </p:spPr>
      </p:pic>
      <p:sp>
        <p:nvSpPr>
          <p:cNvPr id="26625" name="Rectangle 1"/>
          <p:cNvSpPr>
            <a:spLocks noChangeArrowheads="1"/>
          </p:cNvSpPr>
          <p:nvPr/>
        </p:nvSpPr>
        <p:spPr bwMode="auto">
          <a:xfrm>
            <a:off x="611560" y="656928"/>
            <a:ext cx="7920880" cy="5016758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Times New Roman" pitchFamily="18" charset="0"/>
                <a:cs typeface="Calibri" pitchFamily="34" charset="0"/>
              </a:rPr>
              <a:t>                   Бой </a:t>
            </a:r>
            <a:r>
              <a:rPr kumimoji="0" lang="ru-RU" sz="3200" b="1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Times New Roman" pitchFamily="18" charset="0"/>
                <a:cs typeface="Calibri" pitchFamily="34" charset="0"/>
              </a:rPr>
              <a:t>сергіту</a:t>
            </a: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Times New Roman" pitchFamily="18" charset="0"/>
                <a:cs typeface="Calibri" pitchFamily="34" charset="0"/>
              </a:rPr>
              <a:t> 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Times New Roman" pitchFamily="18" charset="0"/>
                <a:cs typeface="Calibri" pitchFamily="34" charset="0"/>
              </a:rPr>
              <a:t>1.Бір –</a:t>
            </a:r>
            <a:r>
              <a:rPr kumimoji="0" lang="ru-RU" sz="32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Times New Roman" pitchFamily="18" charset="0"/>
                <a:cs typeface="Calibri" pitchFamily="34" charset="0"/>
              </a:rPr>
              <a:t>бірімен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Times New Roman" pitchFamily="18" charset="0"/>
                <a:cs typeface="Calibri" pitchFamily="34" charset="0"/>
              </a:rPr>
              <a:t> </a:t>
            </a:r>
            <a:r>
              <a:rPr kumimoji="0" lang="ru-RU" sz="32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Times New Roman" pitchFamily="18" charset="0"/>
                <a:cs typeface="Calibri" pitchFamily="34" charset="0"/>
              </a:rPr>
              <a:t>жарысқан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Times New Roman" pitchFamily="18" charset="0"/>
                <a:cs typeface="Calibri" pitchFamily="34" charset="0"/>
              </a:rPr>
              <a:t>Төрт аю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Times New Roman" pitchFamily="18" charset="0"/>
                <a:cs typeface="Calibri" pitchFamily="34" charset="0"/>
              </a:rPr>
              <a:t>, </a:t>
            </a:r>
            <a:r>
              <a:rPr kumimoji="0" lang="ru-RU" sz="32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Times New Roman" pitchFamily="18" charset="0"/>
                <a:cs typeface="Calibri" pitchFamily="34" charset="0"/>
              </a:rPr>
              <a:t>бір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Times New Roman" pitchFamily="18" charset="0"/>
                <a:cs typeface="Calibri" pitchFamily="34" charset="0"/>
              </a:rPr>
              <a:t> </a:t>
            </a:r>
            <a:r>
              <a:rPr kumimoji="0" lang="ru-RU" sz="32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Times New Roman" pitchFamily="18" charset="0"/>
                <a:cs typeface="Calibri" pitchFamily="34" charset="0"/>
              </a:rPr>
              <a:t>арыстан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Times New Roman" pitchFamily="18" charset="0"/>
                <a:cs typeface="Calibri" pitchFamily="34" charset="0"/>
              </a:rPr>
              <a:t>Екі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Times New Roman" pitchFamily="18" charset="0"/>
                <a:cs typeface="Calibri" pitchFamily="34" charset="0"/>
              </a:rPr>
              <a:t> </a:t>
            </a:r>
            <a:r>
              <a:rPr kumimoji="0" lang="ru-RU" sz="32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Times New Roman" pitchFamily="18" charset="0"/>
                <a:cs typeface="Calibri" pitchFamily="34" charset="0"/>
              </a:rPr>
              <a:t>қой 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Times New Roman" pitchFamily="18" charset="0"/>
                <a:cs typeface="Calibri" pitchFamily="34" charset="0"/>
              </a:rPr>
              <a:t>мен </a:t>
            </a:r>
            <a:r>
              <a:rPr kumimoji="0" lang="ru-RU" sz="32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Times New Roman" pitchFamily="18" charset="0"/>
                <a:cs typeface="Calibri" pitchFamily="34" charset="0"/>
              </a:rPr>
              <a:t>бір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Times New Roman" pitchFamily="18" charset="0"/>
                <a:cs typeface="Calibri" pitchFamily="34" charset="0"/>
              </a:rPr>
              <a:t> </a:t>
            </a:r>
            <a:r>
              <a:rPr kumimoji="0" lang="ru-RU" sz="32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Times New Roman" pitchFamily="18" charset="0"/>
                <a:cs typeface="Calibri" pitchFamily="34" charset="0"/>
              </a:rPr>
              <a:t>түлкі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Times New Roman" pitchFamily="18" charset="0"/>
                <a:cs typeface="Calibri" pitchFamily="34" charset="0"/>
              </a:rPr>
              <a:t>Бәрі нешеу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Times New Roman" pitchFamily="18" charset="0"/>
                <a:cs typeface="Calibri" pitchFamily="34" charset="0"/>
              </a:rPr>
              <a:t> </a:t>
            </a:r>
            <a:r>
              <a:rPr kumimoji="0" lang="ru-RU" sz="32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Times New Roman" pitchFamily="18" charset="0"/>
                <a:cs typeface="Calibri" pitchFamily="34" charset="0"/>
              </a:rPr>
              <a:t>кім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Times New Roman" pitchFamily="18" charset="0"/>
                <a:cs typeface="Calibri" pitchFamily="34" charset="0"/>
              </a:rPr>
              <a:t> </a:t>
            </a:r>
            <a:r>
              <a:rPr kumimoji="0" lang="ru-RU" sz="32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Times New Roman" pitchFamily="18" charset="0"/>
                <a:cs typeface="Calibri" pitchFamily="34" charset="0"/>
              </a:rPr>
              <a:t>білді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Times New Roman" pitchFamily="18" charset="0"/>
                <a:cs typeface="Calibri" pitchFamily="34" charset="0"/>
              </a:rPr>
              <a:t>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Times New Roman" pitchFamily="18" charset="0"/>
                <a:cs typeface="Calibri" pitchFamily="34" charset="0"/>
              </a:rPr>
              <a:t>2. </a:t>
            </a:r>
            <a:r>
              <a:rPr kumimoji="0" lang="ru-RU" sz="32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Times New Roman" pitchFamily="18" charset="0"/>
                <a:cs typeface="Calibri" pitchFamily="34" charset="0"/>
              </a:rPr>
              <a:t>Жоқ өзінде 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Times New Roman" pitchFamily="18" charset="0"/>
                <a:cs typeface="Calibri" pitchFamily="34" charset="0"/>
              </a:rPr>
              <a:t>баста, </a:t>
            </a:r>
            <a:r>
              <a:rPr kumimoji="0" lang="ru-RU" sz="32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Times New Roman" pitchFamily="18" charset="0"/>
                <a:cs typeface="Calibri" pitchFamily="34" charset="0"/>
              </a:rPr>
              <a:t>қас 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Times New Roman" pitchFamily="18" charset="0"/>
                <a:cs typeface="Calibri" pitchFamily="34" charset="0"/>
              </a:rPr>
              <a:t>та, </a:t>
            </a:r>
            <a:r>
              <a:rPr kumimoji="0" lang="ru-RU" sz="32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Times New Roman" pitchFamily="18" charset="0"/>
                <a:cs typeface="Calibri" pitchFamily="34" charset="0"/>
              </a:rPr>
              <a:t>мойын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Times New Roman" pitchFamily="18" charset="0"/>
                <a:cs typeface="Calibri" pitchFamily="34" charset="0"/>
              </a:rPr>
              <a:t> да.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Times New Roman" pitchFamily="18" charset="0"/>
                <a:cs typeface="Calibri" pitchFamily="34" charset="0"/>
              </a:rPr>
              <a:t>Ұзындығы жазулы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Times New Roman" pitchFamily="18" charset="0"/>
                <a:cs typeface="Calibri" pitchFamily="34" charset="0"/>
              </a:rPr>
              <a:t> </a:t>
            </a:r>
            <a:r>
              <a:rPr kumimoji="0" lang="ru-RU" sz="32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Times New Roman" pitchFamily="18" charset="0"/>
                <a:cs typeface="Calibri" pitchFamily="34" charset="0"/>
              </a:rPr>
              <a:t>тұр бойында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Times New Roman" pitchFamily="18" charset="0"/>
                <a:cs typeface="Calibri" pitchFamily="34" charset="0"/>
              </a:rPr>
              <a:t>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Times New Roman" pitchFamily="18" charset="0"/>
                <a:cs typeface="Calibri" pitchFamily="34" charset="0"/>
              </a:rPr>
              <a:t>3. </a:t>
            </a:r>
            <a:r>
              <a:rPr kumimoji="0" lang="ru-RU" sz="32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Times New Roman" pitchFamily="18" charset="0"/>
                <a:cs typeface="Calibri" pitchFamily="34" charset="0"/>
              </a:rPr>
              <a:t>Төрт қойдың неше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Times New Roman" pitchFamily="18" charset="0"/>
                <a:cs typeface="Calibri" pitchFamily="34" charset="0"/>
              </a:rPr>
              <a:t> </a:t>
            </a:r>
            <a:r>
              <a:rPr kumimoji="0" lang="ru-RU" sz="32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Times New Roman" pitchFamily="18" charset="0"/>
                <a:cs typeface="Calibri" pitchFamily="34" charset="0"/>
              </a:rPr>
              <a:t>аяғы 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Times New Roman" pitchFamily="18" charset="0"/>
                <a:cs typeface="Calibri" pitchFamily="34" charset="0"/>
              </a:rPr>
              <a:t>бар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Times New Roman" pitchFamily="18" charset="0"/>
                <a:cs typeface="Calibri" pitchFamily="34" charset="0"/>
              </a:rPr>
              <a:t>4. </a:t>
            </a:r>
            <a:r>
              <a:rPr kumimoji="0" lang="ru-RU" sz="32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Times New Roman" pitchFamily="18" charset="0"/>
                <a:cs typeface="Calibri" pitchFamily="34" charset="0"/>
              </a:rPr>
              <a:t>Күн –күн сайын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Times New Roman" pitchFamily="18" charset="0"/>
                <a:cs typeface="Calibri" pitchFamily="34" charset="0"/>
              </a:rPr>
              <a:t> </a:t>
            </a:r>
            <a:r>
              <a:rPr kumimoji="0" lang="ru-RU" sz="32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Times New Roman" pitchFamily="18" charset="0"/>
                <a:cs typeface="Calibri" pitchFamily="34" charset="0"/>
              </a:rPr>
              <a:t>жыртылдық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Times New Roman" pitchFamily="18" charset="0"/>
                <a:cs typeface="Calibri" pitchFamily="34" charset="0"/>
              </a:rPr>
              <a:t>Өміріміз бір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Times New Roman" pitchFamily="18" charset="0"/>
                <a:cs typeface="Calibri" pitchFamily="34" charset="0"/>
              </a:rPr>
              <a:t> </a:t>
            </a:r>
            <a:r>
              <a:rPr kumimoji="0" lang="ru-RU" sz="32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Times New Roman" pitchFamily="18" charset="0"/>
                <a:cs typeface="Calibri" pitchFamily="34" charset="0"/>
              </a:rPr>
              <a:t>жылдық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Times New Roman" pitchFamily="18" charset="0"/>
                <a:cs typeface="Calibri" pitchFamily="34" charset="0"/>
              </a:rPr>
              <a:t> </a:t>
            </a:r>
            <a:endParaRPr kumimoji="0" lang="ru-RU" sz="6000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админ\Documents\шаблоны\ыв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2145"/>
            <a:ext cx="9144000" cy="6862289"/>
          </a:xfrm>
          <a:prstGeom prst="rect">
            <a:avLst/>
          </a:prstGeom>
          <a:noFill/>
        </p:spPr>
      </p:pic>
      <p:sp>
        <p:nvSpPr>
          <p:cNvPr id="25601" name="Rectangle 1"/>
          <p:cNvSpPr>
            <a:spLocks noChangeArrowheads="1"/>
          </p:cNvSpPr>
          <p:nvPr/>
        </p:nvSpPr>
        <p:spPr bwMode="auto">
          <a:xfrm>
            <a:off x="395536" y="242064"/>
            <a:ext cx="7992888" cy="3046988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8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Times New Roman" pitchFamily="18" charset="0"/>
                <a:cs typeface="Calibri" pitchFamily="34" charset="0"/>
              </a:rPr>
              <a:t>    IV </a:t>
            </a:r>
            <a:r>
              <a:rPr kumimoji="0" lang="ru-RU" sz="48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Times New Roman" pitchFamily="18" charset="0"/>
                <a:cs typeface="Calibri" pitchFamily="34" charset="0"/>
              </a:rPr>
              <a:t>саты</a:t>
            </a:r>
            <a:r>
              <a:rPr kumimoji="0" lang="ru-RU" sz="48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Times New Roman" pitchFamily="18" charset="0"/>
                <a:cs typeface="Calibri" pitchFamily="34" charset="0"/>
              </a:rPr>
              <a:t> «</a:t>
            </a:r>
            <a:r>
              <a:rPr kumimoji="0" lang="ru-RU" sz="4800" b="1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Times New Roman" pitchFamily="18" charset="0"/>
                <a:cs typeface="Calibri" pitchFamily="34" charset="0"/>
              </a:rPr>
              <a:t>Теңге алу</a:t>
            </a:r>
            <a:r>
              <a:rPr kumimoji="0" lang="ru-RU" sz="48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Times New Roman" pitchFamily="18" charset="0"/>
                <a:cs typeface="Calibri" pitchFamily="34" charset="0"/>
              </a:rPr>
              <a:t>»</a:t>
            </a:r>
            <a:endParaRPr kumimoji="0" lang="ru-RU" sz="4000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8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Times New Roman" pitchFamily="18" charset="0"/>
                <a:cs typeface="Calibri" pitchFamily="34" charset="0"/>
              </a:rPr>
              <a:t> 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4800" dirty="0">
              <a:solidFill>
                <a:srgbClr val="0070C0"/>
              </a:solidFill>
              <a:latin typeface="Arial" pitchFamily="34" charset="0"/>
              <a:ea typeface="Times New Roman" pitchFamily="18" charset="0"/>
              <a:cs typeface="Calibri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8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Times New Roman" pitchFamily="18" charset="0"/>
                <a:cs typeface="Calibri" pitchFamily="34" charset="0"/>
              </a:rPr>
              <a:t>        </a:t>
            </a:r>
            <a:r>
              <a:rPr kumimoji="0" lang="ru-RU" sz="48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Times New Roman" pitchFamily="18" charset="0"/>
                <a:cs typeface="Calibri" pitchFamily="34" charset="0"/>
              </a:rPr>
              <a:t>Оқулықпен жұмыс</a:t>
            </a:r>
            <a:r>
              <a:rPr kumimoji="0" lang="ru-RU" sz="48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Times New Roman" pitchFamily="18" charset="0"/>
                <a:cs typeface="Calibri" pitchFamily="34" charset="0"/>
              </a:rPr>
              <a:t> </a:t>
            </a:r>
            <a:endParaRPr kumimoji="0" lang="ru-RU" sz="8800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админ\Documents\шаблоны\ыв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62289"/>
          </a:xfrm>
          <a:prstGeom prst="rect">
            <a:avLst/>
          </a:prstGeom>
          <a:noFill/>
        </p:spPr>
      </p:pic>
      <p:sp>
        <p:nvSpPr>
          <p:cNvPr id="27649" name="Rectangle 1"/>
          <p:cNvSpPr>
            <a:spLocks noChangeArrowheads="1"/>
          </p:cNvSpPr>
          <p:nvPr/>
        </p:nvSpPr>
        <p:spPr bwMode="auto">
          <a:xfrm>
            <a:off x="899592" y="1545617"/>
            <a:ext cx="7560840" cy="156966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48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cs typeface="Arial" pitchFamily="34" charset="0"/>
              </a:rPr>
              <a:t>   Үйге</a:t>
            </a:r>
            <a:r>
              <a:rPr kumimoji="0" lang="kk-KZ" sz="4800" b="0" i="0" u="none" strike="noStrike" cap="none" normalizeH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cs typeface="Arial" pitchFamily="34" charset="0"/>
              </a:rPr>
              <a:t>  тапсырма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4800" b="0" i="0" u="none" strike="noStrike" cap="none" normalizeH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cs typeface="Arial" pitchFamily="34" charset="0"/>
              </a:rPr>
              <a:t>           №984, 988  </a:t>
            </a:r>
            <a:endParaRPr kumimoji="0" lang="ru-RU" sz="4800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админ\Documents\шаблоны\ыв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4289"/>
            <a:ext cx="9144000" cy="6862289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539552" y="1268760"/>
            <a:ext cx="799288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6000" b="1" kern="10" dirty="0" err="1" smtClean="0">
                <a:ln w="9525">
                  <a:noFill/>
                  <a:round/>
                  <a:headEnd/>
                  <a:tailEnd/>
                </a:ln>
                <a:solidFill>
                  <a:srgbClr val="0070C0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Назарларыңызға</a:t>
            </a:r>
            <a:endParaRPr lang="ru-RU" sz="6000" b="1" kern="10" dirty="0">
              <a:ln w="9525">
                <a:noFill/>
                <a:round/>
                <a:headEnd/>
                <a:tailEnd/>
              </a:ln>
              <a:solidFill>
                <a:srgbClr val="0070C0"/>
              </a:solidFill>
              <a:effectLst>
                <a:outerShdw dist="45791" dir="2021404" algn="ctr" rotWithShape="0">
                  <a:srgbClr val="B2B2B2">
                    <a:alpha val="79999"/>
                  </a:srgbClr>
                </a:outerShdw>
              </a:effectLst>
              <a:latin typeface="Times New Roman"/>
              <a:cs typeface="Times New Roman"/>
            </a:endParaRPr>
          </a:p>
          <a:p>
            <a:pPr algn="ctr">
              <a:defRPr/>
            </a:pPr>
            <a:r>
              <a:rPr lang="ru-RU" sz="6000" b="1" kern="10" dirty="0">
                <a:ln w="9525">
                  <a:noFill/>
                  <a:round/>
                  <a:headEnd/>
                  <a:tailEnd/>
                </a:ln>
                <a:solidFill>
                  <a:srgbClr val="0070C0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 </a:t>
            </a:r>
            <a:r>
              <a:rPr lang="ru-RU" sz="6000" b="1" kern="10" dirty="0" err="1">
                <a:ln w="9525">
                  <a:noFill/>
                  <a:round/>
                  <a:headEnd/>
                  <a:tailEnd/>
                </a:ln>
                <a:solidFill>
                  <a:srgbClr val="0070C0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рахмет</a:t>
            </a:r>
            <a:r>
              <a:rPr lang="ru-RU" sz="6000" b="1" kern="10" dirty="0">
                <a:ln w="9525">
                  <a:noFill/>
                  <a:round/>
                  <a:headEnd/>
                  <a:tailEnd/>
                </a:ln>
                <a:solidFill>
                  <a:srgbClr val="0070C0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54</TotalTime>
  <Words>149</Words>
  <Application>Microsoft Office PowerPoint</Application>
  <PresentationFormat>Экран (4:3)</PresentationFormat>
  <Paragraphs>66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админ</dc:creator>
  <cp:lastModifiedBy>админ</cp:lastModifiedBy>
  <cp:revision>7</cp:revision>
  <dcterms:created xsi:type="dcterms:W3CDTF">2017-01-16T15:28:43Z</dcterms:created>
  <dcterms:modified xsi:type="dcterms:W3CDTF">2017-01-16T16:24:13Z</dcterms:modified>
</cp:coreProperties>
</file>